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3" r:id="rId3"/>
    <p:sldMasterId id="2147483655" r:id="rId4"/>
  </p:sldMasterIdLst>
  <p:sldIdLst>
    <p:sldId id="316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691813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5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46DD9-9A71-4F22-AF03-E13BA84ECDAA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25F63-3D8F-425D-833D-2FD75EF7FD4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655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7808B39-ACE4-4ED8-AFEC-41950B6937CA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F7E510F-DB53-4B68-BEF6-708ABE36AB6E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09/15/2025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‹Nr.›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8124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3FF9B406-3FA9-418A-A955-CCC22F67B742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ftr" idx="4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2" name="PlaceHolder 4"/>
          <p:cNvSpPr>
            <a:spLocks noGrp="1"/>
          </p:cNvSpPr>
          <p:nvPr>
            <p:ph type="sldNum" idx="5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1B8D013-418E-4999-9EEF-C0FEB8377A06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dt" idx="6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ftr" idx="7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sldNum" idx="8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C4BCF92-D968-48F1-A3CE-4F590B7DF953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dt" idx="9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ftr" idx="10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6" name="PlaceHolder 4"/>
          <p:cNvSpPr>
            <a:spLocks noGrp="1"/>
          </p:cNvSpPr>
          <p:nvPr>
            <p:ph type="sldNum" idx="11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7F5BE9D-F9E2-43AC-A6AE-A80A9E9330B3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‹Nr.›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dt" idx="12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5064" y="515460"/>
            <a:ext cx="9221689" cy="1461188"/>
          </a:xfrm>
        </p:spPr>
        <p:txBody>
          <a:bodyPr/>
          <a:lstStyle/>
          <a:p>
            <a:r>
              <a:rPr lang="de-DE" dirty="0">
                <a:latin typeface="TT Fors Bold" panose="020B0003030001020000" pitchFamily="34" charset="0"/>
              </a:rPr>
              <a:t>Druckhinweise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2247"/>
            <a:ext cx="4294961" cy="286737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789A18BC-C8BF-4AAF-88D6-3FCC768FDAA6}"/>
              </a:ext>
            </a:extLst>
          </p:cNvPr>
          <p:cNvSpPr txBox="1">
            <a:spLocks/>
          </p:cNvSpPr>
          <p:nvPr/>
        </p:nvSpPr>
        <p:spPr>
          <a:xfrm>
            <a:off x="815390" y="2172249"/>
            <a:ext cx="4530515" cy="4695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977" indent="-251977" algn="l" defTabSz="1007909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3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886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841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795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750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704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659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613" indent="-251977" algn="l" defTabSz="1007909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100" dirty="0">
                <a:latin typeface="TT Fors" panose="020B0003030001020000" pitchFamily="34" charset="0"/>
              </a:rPr>
              <a:t>Papier: Verwenden Sie schweres Papier (z. B. 250 g).</a:t>
            </a:r>
          </a:p>
          <a:p>
            <a:r>
              <a:rPr lang="de-DE" sz="2100" dirty="0">
                <a:latin typeface="TT Fors" panose="020B0003030001020000" pitchFamily="34" charset="0"/>
              </a:rPr>
              <a:t>Hinweis S. 2: Drucken Sie auf DIN A4, 1 Seite pro Blatt</a:t>
            </a:r>
          </a:p>
          <a:p>
            <a:r>
              <a:rPr lang="de-DE" sz="2100" dirty="0">
                <a:latin typeface="TT Fors" panose="020B0003030001020000" pitchFamily="34" charset="0"/>
              </a:rPr>
              <a:t>Hinweise S. 3-12 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Einseitiger Druck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2 Seiten pro Blatt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Falten Sie die bedruckten Blätter in der Mitte und schneiden Sie gegebenenfalls die Druckränder ab.</a:t>
            </a:r>
          </a:p>
          <a:p>
            <a:pPr lvl="1"/>
            <a:r>
              <a:rPr lang="de-DE" sz="2100" dirty="0">
                <a:latin typeface="TT Fors" panose="020B0003030001020000" pitchFamily="34" charset="0"/>
              </a:rPr>
              <a:t>Das Ergebnis sind gefaltete Schilder.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FB0E2E5-B741-461A-B59C-BAB1FBD48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244" y="2567136"/>
            <a:ext cx="933743" cy="66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4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14"/>
          <p:cNvPicPr/>
          <p:nvPr/>
        </p:nvPicPr>
        <p:blipFill>
          <a:blip r:embed="rId2"/>
          <a:stretch/>
        </p:blipFill>
        <p:spPr>
          <a:xfrm>
            <a:off x="7918920" y="2198160"/>
            <a:ext cx="1435680" cy="1435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TextBox 4"/>
          <p:cNvSpPr/>
          <p:nvPr/>
        </p:nvSpPr>
        <p:spPr>
          <a:xfrm>
            <a:off x="3231360" y="599368"/>
            <a:ext cx="7221600" cy="41535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Neues Jahr, neue Runde</a:t>
            </a: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de-DE" sz="70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Beginnt erneut mit Schritt 1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bis </a:t>
            </a:r>
            <a:r>
              <a:rPr lang="en-US" sz="4000" dirty="0" err="1">
                <a:solidFill>
                  <a:srgbClr val="BB244A"/>
                </a:solidFill>
                <a:latin typeface="TT Fors"/>
                <a:ea typeface="DejaVu Sans"/>
              </a:rPr>
              <a:t>ihr</a:t>
            </a: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"/>
                <a:ea typeface="DejaVu Sans"/>
              </a:rPr>
              <a:t>insgesamt</a:t>
            </a: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"/>
                <a:ea typeface="DejaVu Sans"/>
              </a:rPr>
              <a:t>dreimal</a:t>
            </a: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"/>
                <a:ea typeface="DejaVu Sans"/>
              </a:rPr>
              <a:t>gewürfelt</a:t>
            </a: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"/>
                <a:ea typeface="DejaVu Sans"/>
              </a:rPr>
              <a:t>habt</a:t>
            </a:r>
            <a:r>
              <a:rPr lang="en-US" sz="4000" dirty="0">
                <a:solidFill>
                  <a:srgbClr val="BB244A"/>
                </a:solidFill>
                <a:latin typeface="TT Fors"/>
                <a:ea typeface="DejaVu Sans"/>
              </a:rPr>
              <a:t>.</a:t>
            </a: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2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4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3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" name="TextBox 10"/>
          <p:cNvSpPr/>
          <p:nvPr/>
        </p:nvSpPr>
        <p:spPr>
          <a:xfrm>
            <a:off x="3231360" y="531600"/>
            <a:ext cx="7336440" cy="68311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3200" dirty="0" err="1">
                <a:solidFill>
                  <a:srgbClr val="BB244A"/>
                </a:solidFill>
                <a:latin typeface="TT Fors"/>
              </a:rPr>
              <a:t>Bewertung</a:t>
            </a:r>
            <a:endParaRPr lang="de-DE" sz="32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7000" b="1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Wer</a:t>
            </a: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hat seine </a:t>
            </a:r>
            <a:r>
              <a:rPr lang="en-US" sz="7000" b="1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Bedürfnisse</a:t>
            </a: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en-US" sz="7000" b="1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gedeckt</a:t>
            </a: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?</a:t>
            </a:r>
            <a:endParaRPr lang="de-DE" sz="7000" dirty="0">
              <a:solidFill>
                <a:srgbClr val="000000"/>
              </a:solidFill>
              <a:latin typeface="Arial"/>
              <a:ea typeface="DejaVu Sans"/>
            </a:endParaRPr>
          </a:p>
          <a:p>
            <a:pPr defTabSz="457200">
              <a:lnSpc>
                <a:spcPct val="100000"/>
              </a:lnSpc>
            </a:pPr>
            <a:r>
              <a:rPr lang="de-DE" sz="2800" dirty="0">
                <a:solidFill>
                  <a:srgbClr val="BB244A"/>
                </a:solidFill>
                <a:latin typeface="TT Fors"/>
              </a:rPr>
              <a:t>Wenn das Feuchtgebiet mindestens 6 Wasserstände bekommen hat, habt ihr gewonnen!</a:t>
            </a:r>
          </a:p>
          <a:p>
            <a:r>
              <a:rPr lang="de-DE" sz="2800" dirty="0">
                <a:solidFill>
                  <a:srgbClr val="BB244A"/>
                </a:solidFill>
                <a:latin typeface="TT Fors"/>
              </a:rPr>
              <a:t>Seid ihr mit den Ergebnissen zufrieden? Welcher Interessengruppe ist der größte Anteil an Wasser zugeteilt worden – und warum?</a:t>
            </a:r>
          </a:p>
        </p:txBody>
      </p:sp>
      <p:sp>
        <p:nvSpPr>
          <p:cNvPr id="69" name="TextBox 11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4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B028171-1D6F-4066-AE49-4B0DD8CDC17E}"/>
              </a:ext>
            </a:extLst>
          </p:cNvPr>
          <p:cNvSpPr/>
          <p:nvPr/>
        </p:nvSpPr>
        <p:spPr>
          <a:xfrm>
            <a:off x="269255" y="5372299"/>
            <a:ext cx="23601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2000" dirty="0">
                <a:solidFill>
                  <a:srgbClr val="BB244A"/>
                </a:solidFill>
                <a:latin typeface="TT Fors"/>
              </a:rPr>
              <a:t>In echt hört das Spiel nicht auf. Hier ist es vorbei – aber das Problem besteht weiter..</a:t>
            </a:r>
            <a:endParaRPr lang="de-DE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3"/>
          <p:cNvPicPr/>
          <p:nvPr/>
        </p:nvPicPr>
        <p:blipFill>
          <a:blip r:embed="rId2"/>
          <a:stretch/>
        </p:blipFill>
        <p:spPr>
          <a:xfrm>
            <a:off x="568080" y="-685800"/>
            <a:ext cx="3488400" cy="3494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9" name="Picture 7"/>
          <p:cNvPicPr/>
          <p:nvPr/>
        </p:nvPicPr>
        <p:blipFill>
          <a:blip r:embed="rId3"/>
          <a:stretch/>
        </p:blipFill>
        <p:spPr>
          <a:xfrm>
            <a:off x="4506480" y="691560"/>
            <a:ext cx="6992280" cy="6992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" name="Picture 8"/>
          <p:cNvPicPr/>
          <p:nvPr/>
        </p:nvPicPr>
        <p:blipFill>
          <a:blip r:embed="rId4"/>
          <a:stretch/>
        </p:blipFill>
        <p:spPr>
          <a:xfrm rot="19065000">
            <a:off x="7727400" y="2815560"/>
            <a:ext cx="2563560" cy="239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" name="Rechteck 1"/>
          <p:cNvSpPr/>
          <p:nvPr/>
        </p:nvSpPr>
        <p:spPr>
          <a:xfrm>
            <a:off x="8133840" y="3234960"/>
            <a:ext cx="187272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600" dirty="0">
                <a:solidFill>
                  <a:srgbClr val="BB244A"/>
                </a:solidFill>
                <a:latin typeface="TT Fors Bold" panose="020B0003030001020000" pitchFamily="34" charset="0"/>
              </a:rPr>
              <a:t>Denk daran: 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Nachhaltigkeit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 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ist</a:t>
            </a:r>
            <a:r>
              <a:rPr lang="en-US" sz="1600" b="0" u="none" strike="noStrike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 komplex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 und 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manchmal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 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nicht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 (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einfach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) 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zu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 </a:t>
            </a:r>
            <a:r>
              <a:rPr lang="en-US" sz="1600" b="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verwirklichen</a:t>
            </a:r>
            <a:r>
              <a:rPr lang="en-US" sz="16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Times New Roman"/>
              </a:rPr>
              <a:t>.</a:t>
            </a:r>
            <a:endParaRPr lang="de-DE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TextBox 2"/>
          <p:cNvSpPr/>
          <p:nvPr/>
        </p:nvSpPr>
        <p:spPr>
          <a:xfrm>
            <a:off x="642888" y="1793032"/>
            <a:ext cx="6952391" cy="28608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ts val="5400"/>
              </a:lnSpc>
            </a:pPr>
            <a:r>
              <a:rPr lang="de-DE" sz="5400" b="1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Wasser im Klimawandel – den Mangel verteilen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Textfeld 4"/>
          <p:cNvSpPr/>
          <p:nvPr/>
        </p:nvSpPr>
        <p:spPr>
          <a:xfrm>
            <a:off x="642889" y="4649143"/>
            <a:ext cx="6742080" cy="23530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2100" dirty="0">
                <a:solidFill>
                  <a:srgbClr val="BB244A"/>
                </a:solidFill>
                <a:latin typeface="TT Fors"/>
              </a:rPr>
              <a:t>In der Gemeinde Greenwood ist Wasser echt knapp. Unterschiedliche wirtschaftliche und private Akteure brauchen Wasser!</a:t>
            </a:r>
          </a:p>
          <a:p>
            <a:pPr defTabSz="457200">
              <a:lnSpc>
                <a:spcPct val="100000"/>
              </a:lnSpc>
            </a:pPr>
            <a:r>
              <a:rPr lang="de-DE" sz="2100" dirty="0">
                <a:solidFill>
                  <a:srgbClr val="BB244A"/>
                </a:solidFill>
                <a:latin typeface="TT Fors Bold"/>
              </a:rPr>
              <a:t>Drei Jahre lang schlüpft ihr in die Rolle der verschiedenen Akteure und müsst gemeinsam entscheiden, wie das verfügbare Wasser der Gemeinde verteilt wird.</a:t>
            </a:r>
          </a:p>
        </p:txBody>
      </p:sp>
      <p:pic>
        <p:nvPicPr>
          <p:cNvPr id="44" name="Picture 9"/>
          <p:cNvPicPr/>
          <p:nvPr/>
        </p:nvPicPr>
        <p:blipFill>
          <a:blip r:embed="rId5"/>
          <a:stretch/>
        </p:blipFill>
        <p:spPr>
          <a:xfrm>
            <a:off x="7595280" y="5358600"/>
            <a:ext cx="1194840" cy="13921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" name="TextBox 8"/>
          <p:cNvSpPr/>
          <p:nvPr/>
        </p:nvSpPr>
        <p:spPr>
          <a:xfrm>
            <a:off x="3231360" y="440160"/>
            <a:ext cx="7221600" cy="68927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dirty="0" err="1">
                <a:solidFill>
                  <a:srgbClr val="BB244A"/>
                </a:solidFill>
                <a:latin typeface="TT Fors"/>
              </a:rPr>
              <a:t>Vor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der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ersten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Runde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6600" dirty="0" err="1">
                <a:solidFill>
                  <a:srgbClr val="BB244A"/>
                </a:solidFill>
                <a:latin typeface="TT Fors Bold"/>
                <a:ea typeface="DejaVu Sans"/>
              </a:rPr>
              <a:t>Jede</a:t>
            </a:r>
            <a:r>
              <a:rPr lang="en-US" sz="6600" dirty="0">
                <a:solidFill>
                  <a:srgbClr val="BB244A"/>
                </a:solidFill>
                <a:latin typeface="TT Fors Bold"/>
                <a:ea typeface="DejaVu Sans"/>
              </a:rPr>
              <a:t>*r </a:t>
            </a:r>
            <a:r>
              <a:rPr lang="en-US" sz="6600" dirty="0" err="1">
                <a:solidFill>
                  <a:srgbClr val="BB244A"/>
                </a:solidFill>
                <a:latin typeface="TT Fors Bold"/>
                <a:ea typeface="DejaVu Sans"/>
              </a:rPr>
              <a:t>zieht</a:t>
            </a:r>
            <a:r>
              <a:rPr lang="en-US" sz="6600" dirty="0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r>
              <a:rPr lang="en-US" sz="6600" dirty="0" err="1">
                <a:solidFill>
                  <a:srgbClr val="BB244A"/>
                </a:solidFill>
                <a:latin typeface="TT Fors Bold"/>
                <a:ea typeface="DejaVu Sans"/>
              </a:rPr>
              <a:t>eine</a:t>
            </a:r>
            <a:r>
              <a:rPr lang="en-US" sz="6600" dirty="0">
                <a:solidFill>
                  <a:srgbClr val="BB244A"/>
                </a:solidFill>
                <a:latin typeface="TT Fors Bold"/>
                <a:ea typeface="DejaVu Sans"/>
              </a:rPr>
              <a:t> der 4 </a:t>
            </a:r>
            <a:r>
              <a:rPr lang="en-US" sz="66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r>
              <a:rPr lang="de-DE" sz="660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Rollenkarten*</a:t>
            </a:r>
            <a:endParaRPr lang="de-DE" sz="6600" dirty="0">
              <a:solidFill>
                <a:srgbClr val="000000"/>
              </a:solidFill>
              <a:latin typeface="Arial"/>
              <a:ea typeface="DejaVu Sans"/>
            </a:endParaRPr>
          </a:p>
          <a:p>
            <a:pPr defTabSz="457200">
              <a:lnSpc>
                <a:spcPct val="100000"/>
              </a:lnSpc>
            </a:pPr>
            <a:r>
              <a:rPr lang="de-DE" sz="4000" dirty="0">
                <a:solidFill>
                  <a:srgbClr val="BB244A"/>
                </a:solidFill>
                <a:latin typeface="TT Fors"/>
              </a:rPr>
              <a:t>Schau dir die Rollenkarte an und mach dir deine Bedürfnisse und Argumente klar.</a:t>
            </a:r>
            <a:br>
              <a:rPr sz="4000" dirty="0"/>
            </a:b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TextBox 9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0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238854" y="6713640"/>
            <a:ext cx="10452960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BB244A"/>
                </a:solidFill>
                <a:latin typeface="TT Fors"/>
              </a:rPr>
              <a:t>*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Wenn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ihr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weniger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als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4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Spieler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*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innen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seid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werden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die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übrigen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Karten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unter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den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Spieler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*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innen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verteilt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. </a:t>
            </a:r>
            <a:endParaRPr lang="de-DE" sz="2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3979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1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2" name="TextBox 3"/>
          <p:cNvSpPr/>
          <p:nvPr/>
        </p:nvSpPr>
        <p:spPr>
          <a:xfrm>
            <a:off x="3231360" y="638280"/>
            <a:ext cx="7221600" cy="57847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000" b="1" dirty="0" err="1">
                <a:solidFill>
                  <a:srgbClr val="BB244A"/>
                </a:solidFill>
                <a:latin typeface="TT Fors"/>
                <a:ea typeface="DejaVu Sans"/>
              </a:rPr>
              <a:t>Erste</a:t>
            </a:r>
            <a:r>
              <a:rPr lang="en-US" sz="4000" b="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4000" b="1" dirty="0" err="1">
                <a:solidFill>
                  <a:srgbClr val="BB244A"/>
                </a:solidFill>
                <a:latin typeface="TT Fors"/>
                <a:ea typeface="DejaVu Sans"/>
              </a:rPr>
              <a:t>Runde</a:t>
            </a:r>
            <a:r>
              <a:rPr lang="en-US" sz="6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endParaRPr lang="de-DE" sz="6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7000" b="1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Lasst</a:t>
            </a:r>
            <a:r>
              <a:rPr lang="en-US" sz="7000" b="1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es </a:t>
            </a:r>
            <a:r>
              <a:rPr lang="en-US" sz="7000" b="1" u="none" strike="noStrike" dirty="0" err="1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regnen</a:t>
            </a:r>
            <a:endParaRPr lang="de-DE" sz="7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/>
            <a:r>
              <a:rPr lang="de-DE" sz="4000" dirty="0">
                <a:solidFill>
                  <a:srgbClr val="BB244A"/>
                </a:solidFill>
                <a:latin typeface="TT Fors"/>
              </a:rPr>
              <a:t>Werft die Würfel, um zu sehen, wie viel Wasser dieses Jahr zur Verfügung steht.</a:t>
            </a:r>
          </a:p>
          <a:p>
            <a:pPr defTabSz="457200">
              <a:lnSpc>
                <a:spcPct val="100000"/>
              </a:lnSpc>
            </a:pP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TextBox 5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1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TextBox 4"/>
          <p:cNvSpPr/>
          <p:nvPr/>
        </p:nvSpPr>
        <p:spPr>
          <a:xfrm>
            <a:off x="3231360" y="491400"/>
            <a:ext cx="7221600" cy="67080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4400" dirty="0">
                <a:solidFill>
                  <a:srgbClr val="BB244A"/>
                </a:solidFill>
                <a:latin typeface="TT Fors"/>
              </a:rPr>
              <a:t>Diskutiert, wie das Wasser unter den Beteiligten aufgeteilt werden soll: Was ist nachhaltig und sinnvoll?</a:t>
            </a:r>
          </a:p>
          <a:p>
            <a:pPr defTabSz="457200">
              <a:lnSpc>
                <a:spcPct val="100000"/>
              </a:lnSpc>
            </a:pPr>
            <a:r>
              <a:rPr lang="de-DE" sz="7000" dirty="0">
                <a:solidFill>
                  <a:srgbClr val="BB244A"/>
                </a:solidFill>
                <a:latin typeface="TT Fors Bold"/>
              </a:rPr>
              <a:t>Verteilt das Wasser auf die Becher.</a:t>
            </a:r>
            <a:endParaRPr lang="de-DE" sz="7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2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305</Words>
  <Application>Microsoft Office PowerPoint</Application>
  <PresentationFormat>Benutzerdefiniert</PresentationFormat>
  <Paragraphs>34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4" baseType="lpstr">
      <vt:lpstr>Arial</vt:lpstr>
      <vt:lpstr>Calibri</vt:lpstr>
      <vt:lpstr>DejaVu Sans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Druckhinweise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86</cp:revision>
  <cp:lastPrinted>2025-08-18T15:01:36Z</cp:lastPrinted>
  <dcterms:created xsi:type="dcterms:W3CDTF">2025-01-17T12:37:01Z</dcterms:created>
  <dcterms:modified xsi:type="dcterms:W3CDTF">2025-09-15T13:45:31Z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r8>10</vt:r8>
  </property>
</Properties>
</file>